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98" r:id="rId5"/>
    <p:sldId id="283" r:id="rId6"/>
    <p:sldId id="299" r:id="rId7"/>
    <p:sldId id="300" r:id="rId8"/>
    <p:sldId id="301" r:id="rId9"/>
    <p:sldId id="303" r:id="rId10"/>
    <p:sldId id="304" r:id="rId11"/>
    <p:sldId id="332" r:id="rId12"/>
    <p:sldId id="305" r:id="rId13"/>
    <p:sldId id="306" r:id="rId14"/>
    <p:sldId id="307" r:id="rId15"/>
    <p:sldId id="316" r:id="rId16"/>
    <p:sldId id="317" r:id="rId17"/>
    <p:sldId id="318" r:id="rId18"/>
    <p:sldId id="319" r:id="rId19"/>
    <p:sldId id="320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3" r:id="rId40"/>
    <p:sldId id="334" r:id="rId41"/>
    <p:sldId id="335" r:id="rId42"/>
    <p:sldId id="336" r:id="rId43"/>
    <p:sldId id="337" r:id="rId44"/>
    <p:sldId id="296" r:id="rId4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6391" autoAdjust="0"/>
  </p:normalViewPr>
  <p:slideViewPr>
    <p:cSldViewPr snapToGrid="0">
      <p:cViewPr varScale="1">
        <p:scale>
          <a:sx n="115" d="100"/>
          <a:sy n="115" d="100"/>
        </p:scale>
        <p:origin x="50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CE0721-D3CB-4D1A-889A-F233BE54092F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2023년 7월 25일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6A96D1F-97F2-497B-900D-2E1A82C6FA1F}" type="datetime4">
              <a:rPr lang="ko-KR" altLang="en-US" smtClean="0"/>
              <a:pPr/>
              <a:t>2023년 7월 25일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530193B-564F-4854-8A52-728F3FB19C85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07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525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89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6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884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697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439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17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889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916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240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65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229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302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5091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30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308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202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64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2397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865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11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347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557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699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621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74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903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5841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135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218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4649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34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998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753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875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40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771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849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975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69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ts val="6200"/>
              </a:lnSpc>
              <a:defRPr lang="en-ZA" sz="4400" b="1" spc="-3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algn="r" rtl="0"/>
            <a:r>
              <a:rPr lang="ko-KR" altLang="en-US" noProof="0" dirty="0"/>
              <a:t>클릭하여 프레젠테이션 제목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삽입 또는 끌어서 놓기 </a:t>
            </a:r>
            <a:r>
              <a:rPr lang="ko-KR" altLang="en-ZA" noProof="0" dirty="0"/>
              <a:t/>
            </a:r>
            <a:br>
              <a:rPr lang="ko-KR" altLang="en-ZA" noProof="0" dirty="0"/>
            </a:br>
            <a:r>
              <a:rPr lang="ko-KR" altLang="en-US" noProof="0" dirty="0"/>
              <a:t>여기에 사진 삽입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ts val="6200"/>
              </a:lnSpc>
              <a:defRPr lang="en-ZA" sz="4400" b="1" spc="-30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algn="r" rtl="0"/>
            <a:r>
              <a:rPr lang="ko-KR" altLang="en-US" noProof="0" dirty="0"/>
              <a:t>클릭하여 구역 구분선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삽입 또는 끌어서 놓기 </a:t>
            </a:r>
            <a:r>
              <a:rPr lang="ko-KR" altLang="en-ZA" noProof="0" dirty="0"/>
              <a:t/>
            </a:r>
            <a:br>
              <a:rPr lang="ko-KR" altLang="en-ZA" noProof="0" dirty="0"/>
            </a:br>
            <a:r>
              <a:rPr lang="ko-KR" altLang="en-US" noProof="0" dirty="0"/>
              <a:t>여기에 사진 삽입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lnSpc>
                <a:spcPts val="6200"/>
              </a:lnSpc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구역 구분선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이미지 레이아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100000"/>
              </a:lnSpc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페이지 제목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이미지 레이아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100000"/>
              </a:lnSpc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비교 왼쪽 개체 틀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2" name="비교 왼쪽 개체 틀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캡션 입력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!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00000"/>
              </a:lnSpc>
              <a:defRPr lang="en-ZA" sz="4400" b="1" spc="-300" dirty="0"/>
            </a:lvl1pPr>
          </a:lstStyle>
          <a:p>
            <a:pPr lvl="0" algn="r"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전화 번호</a:t>
            </a:r>
            <a:endParaRPr lang="ko-KR" altLang="en-ZA" noProof="0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회사 웹 사이트</a:t>
            </a:r>
            <a:endParaRPr lang="ko-KR" altLang="en-ZA" noProof="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091351" y="6483148"/>
            <a:ext cx="1548713" cy="25954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100"/>
              </a:lnSpc>
            </a:pPr>
            <a:r>
              <a:rPr lang="ko-KR" altLang="en-US" sz="1600" b="1" i="0" spc="-100" noProof="0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우리인재개발원</a:t>
            </a:r>
            <a:endParaRPr lang="ko-KR" altLang="en-US" sz="1000" b="0" i="0" spc="14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6.wm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원을 이루며 모인 손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>
            <a:fillRect/>
          </a:stretch>
        </p:blipFill>
        <p:spPr/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sz="5200" dirty="0" smtClean="0"/>
              <a:t>SHOP(</a:t>
            </a:r>
            <a:r>
              <a:rPr lang="ko-KR" altLang="en-US" sz="5200" dirty="0" smtClean="0"/>
              <a:t>안경 쇼핑몰</a:t>
            </a:r>
            <a:r>
              <a:rPr lang="en-US" altLang="ko-KR" sz="5200" dirty="0" smtClean="0"/>
              <a:t>)</a:t>
            </a:r>
            <a:endParaRPr lang="ko-KR" altLang="en-US" sz="52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sz="1700" dirty="0" err="1" smtClean="0"/>
              <a:t>안경조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: </a:t>
            </a:r>
            <a:r>
              <a:rPr lang="ko-KR" altLang="en-US" sz="1700" dirty="0" err="1" smtClean="0"/>
              <a:t>강진혁</a:t>
            </a:r>
            <a:r>
              <a:rPr lang="en-US" altLang="ko-KR" sz="1700" dirty="0" smtClean="0"/>
              <a:t>, </a:t>
            </a:r>
            <a:r>
              <a:rPr lang="ko-KR" altLang="en-US" sz="1700" dirty="0" err="1" smtClean="0"/>
              <a:t>김도아</a:t>
            </a:r>
            <a:r>
              <a:rPr lang="en-US" altLang="ko-KR" sz="1700" dirty="0" smtClean="0"/>
              <a:t>, </a:t>
            </a:r>
            <a:r>
              <a:rPr lang="ko-KR" altLang="en-US" sz="1700" dirty="0" err="1" smtClean="0"/>
              <a:t>김정빈</a:t>
            </a:r>
            <a:endParaRPr lang="ko-KR" altLang="en-US" sz="1700" dirty="0"/>
          </a:p>
        </p:txBody>
      </p:sp>
      <p:sp>
        <p:nvSpPr>
          <p:cNvPr id="51" name="텍스트 상자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9998119" y="3867544"/>
            <a:ext cx="1976350" cy="622016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2000"/>
              </a:lnSpc>
            </a:pPr>
            <a:r>
              <a:rPr lang="ko-KR" altLang="en-US" sz="2400" b="1" i="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0" i="0" spc="14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우리인재개발원</a:t>
            </a:r>
            <a:endParaRPr lang="ko-KR" altLang="en-US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10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 가입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984664"/>
            <a:ext cx="6149702" cy="22746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30" y="2984663"/>
            <a:ext cx="6069576" cy="22064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54" y="1515834"/>
            <a:ext cx="5721445" cy="453007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867400" y="5772150"/>
            <a:ext cx="419100" cy="23812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78528" y="4779965"/>
            <a:ext cx="867826" cy="3613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53369" y="4839304"/>
            <a:ext cx="867826" cy="36134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4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로그인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5" b="59990"/>
          <a:stretch/>
        </p:blipFill>
        <p:spPr>
          <a:xfrm>
            <a:off x="431800" y="3503998"/>
            <a:ext cx="3285857" cy="222002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219507" y="3538675"/>
            <a:ext cx="392935" cy="15952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46" y="3286348"/>
            <a:ext cx="5491908" cy="2655321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352925" y="5367698"/>
            <a:ext cx="495300" cy="25717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000" y="2485906"/>
            <a:ext cx="4894999" cy="32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21" y="1005261"/>
            <a:ext cx="4987415" cy="20661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55636" y="1270052"/>
            <a:ext cx="410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입력한 정보가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DB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와 일치할 경우 회원 정보를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session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값에 저장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</a:p>
          <a:p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Verify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값이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인지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인지에 따라서 일반 회원과 관리자 구분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12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로그인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485906"/>
            <a:ext cx="6095394" cy="328650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0575" y="4895849"/>
            <a:ext cx="590550" cy="29527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862" y="2601360"/>
            <a:ext cx="6450138" cy="28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13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 정보 수정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847975"/>
            <a:ext cx="4996815" cy="23241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11725" y="3686174"/>
            <a:ext cx="626775" cy="22860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46" y="1515834"/>
            <a:ext cx="5253553" cy="3856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46" y="1352133"/>
            <a:ext cx="5119253" cy="401984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473534" y="4907662"/>
            <a:ext cx="379125" cy="21678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105368" y="4907661"/>
            <a:ext cx="379125" cy="19532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75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14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관리자 페이지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185791"/>
            <a:ext cx="5176526" cy="29527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87925" y="4004940"/>
            <a:ext cx="626776" cy="22860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56"/>
          <a:stretch/>
        </p:blipFill>
        <p:spPr>
          <a:xfrm>
            <a:off x="5904000" y="2162165"/>
            <a:ext cx="5011449" cy="34748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50688" y="1414169"/>
            <a:ext cx="474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Session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에 저장된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Verify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값이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인가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인가에 따라서 일반 회원과 관리자 구분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5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15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관리자 페이지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상품 등록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56"/>
          <a:stretch/>
        </p:blipFill>
        <p:spPr>
          <a:xfrm>
            <a:off x="431800" y="3435644"/>
            <a:ext cx="2598260" cy="180159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713136" y="4170088"/>
            <a:ext cx="246106" cy="16635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6" t="9797" r="15382"/>
          <a:stretch/>
        </p:blipFill>
        <p:spPr>
          <a:xfrm>
            <a:off x="3300238" y="2924071"/>
            <a:ext cx="3831708" cy="26238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24" y="2557075"/>
            <a:ext cx="4123799" cy="2990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02123" y="2100417"/>
            <a:ext cx="4123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이미지는 </a:t>
            </a:r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MutipartFile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로 받아서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s3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에 저장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00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16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관리자 페이지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상품 목록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56"/>
          <a:stretch/>
        </p:blipFill>
        <p:spPr>
          <a:xfrm>
            <a:off x="431800" y="2616642"/>
            <a:ext cx="3570560" cy="247577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87675" y="3930725"/>
            <a:ext cx="626776" cy="22860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t="9233" r="16852"/>
          <a:stretch/>
        </p:blipFill>
        <p:spPr>
          <a:xfrm>
            <a:off x="2671850" y="1875834"/>
            <a:ext cx="5477654" cy="39479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448550" y="4327885"/>
            <a:ext cx="180975" cy="23304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6" t="9401" r="17391"/>
          <a:stretch/>
        </p:blipFill>
        <p:spPr>
          <a:xfrm>
            <a:off x="8019467" y="1875834"/>
            <a:ext cx="3868525" cy="2865483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1401425" y="4019550"/>
            <a:ext cx="323850" cy="15882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17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관리자 페이지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상품 목록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549061"/>
            <a:ext cx="5006975" cy="172127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105401" y="3505201"/>
            <a:ext cx="171450" cy="25717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14" y="3863393"/>
            <a:ext cx="5762486" cy="192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18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관리자 페이지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 관리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56"/>
          <a:stretch/>
        </p:blipFill>
        <p:spPr>
          <a:xfrm>
            <a:off x="431800" y="2616642"/>
            <a:ext cx="3570560" cy="247577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97200" y="4226000"/>
            <a:ext cx="626776" cy="22860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1979271"/>
            <a:ext cx="6740504" cy="375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19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관리자 페이지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 관리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485906"/>
            <a:ext cx="6740504" cy="3750512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143624" y="4029074"/>
            <a:ext cx="180975" cy="18097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371" y="2386011"/>
            <a:ext cx="5153629" cy="3648075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715250" y="5562600"/>
            <a:ext cx="352425" cy="18097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92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휴대폰을 터치하는 손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5200" dirty="0" smtClean="0"/>
              <a:t>목차</a:t>
            </a:r>
            <a:endParaRPr lang="en-ZA" sz="5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20" name="직사각형 19" descr="강조 블록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n-Z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494448" y="594329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494448" y="1578298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494448" y="2562267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494448" y="3546236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494448" y="4530205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494448" y="5514174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06.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개인 추가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20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관리자 페이지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 관리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601360"/>
            <a:ext cx="6116639" cy="356841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57850" y="4124325"/>
            <a:ext cx="295275" cy="14287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50" y="2781300"/>
            <a:ext cx="5893533" cy="32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21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상품 페이지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2616642"/>
            <a:ext cx="4907415" cy="348996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096888" y="2841789"/>
            <a:ext cx="357188" cy="1750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39788" y="2841962"/>
            <a:ext cx="357188" cy="1750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773163" y="2843776"/>
            <a:ext cx="357188" cy="1750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73213" y="2843521"/>
            <a:ext cx="357188" cy="1750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0094" y="2544314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2"/>
                </a:solidFill>
              </a:rPr>
              <a:t>1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1214" y="2544314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/>
                </a:solidFill>
              </a:rPr>
              <a:t>2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54114" y="2544314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2"/>
                </a:solidFill>
              </a:rPr>
              <a:t>3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30351" y="2544314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/>
                </a:solidFill>
              </a:rPr>
              <a:t>4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08" y="1109502"/>
            <a:ext cx="3090631" cy="22112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09" y="1109502"/>
            <a:ext cx="3209996" cy="22112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7" t="8796" r="16316"/>
          <a:stretch/>
        </p:blipFill>
        <p:spPr>
          <a:xfrm>
            <a:off x="5530108" y="3639974"/>
            <a:ext cx="3116464" cy="22437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0" t="9926" r="14975"/>
          <a:stretch/>
        </p:blipFill>
        <p:spPr>
          <a:xfrm>
            <a:off x="8788709" y="3642448"/>
            <a:ext cx="3258601" cy="22413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30108" y="7534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88709" y="3297856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88135" y="3297856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88709" y="78393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22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상품 페이지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7" t="8796" r="16316"/>
          <a:stretch/>
        </p:blipFill>
        <p:spPr>
          <a:xfrm>
            <a:off x="431800" y="2943892"/>
            <a:ext cx="3468096" cy="2496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16" y="2943892"/>
            <a:ext cx="3871906" cy="262616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137506" y="3766421"/>
            <a:ext cx="263321" cy="12426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86926" y="3714750"/>
            <a:ext cx="249931" cy="10334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28" y="2795648"/>
            <a:ext cx="3987947" cy="27744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73728" y="2271364"/>
            <a:ext cx="3987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1">
                    <a:lumMod val="50000"/>
                  </a:schemeClr>
                </a:solidFill>
              </a:rPr>
              <a:t>필터링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 기능은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List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로 받은 값을 </a:t>
            </a:r>
            <a:r>
              <a:rPr lang="ko-KR" altLang="en-US" sz="1200" dirty="0" err="1" smtClean="0">
                <a:solidFill>
                  <a:schemeClr val="accent1">
                    <a:lumMod val="50000"/>
                  </a:schemeClr>
                </a:solidFill>
              </a:rPr>
              <a:t>반복문을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 통해서 처리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87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23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상품 상세 페이지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7" t="8796" r="16316"/>
          <a:stretch/>
        </p:blipFill>
        <p:spPr>
          <a:xfrm>
            <a:off x="431799" y="2601360"/>
            <a:ext cx="4340225" cy="312486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619250" y="3962400"/>
            <a:ext cx="971550" cy="933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8" t="9615" r="15469"/>
          <a:stretch/>
        </p:blipFill>
        <p:spPr>
          <a:xfrm>
            <a:off x="4898550" y="982434"/>
            <a:ext cx="3899964" cy="27995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t="9615" r="17109"/>
          <a:stretch/>
        </p:blipFill>
        <p:spPr>
          <a:xfrm>
            <a:off x="7909937" y="3254596"/>
            <a:ext cx="3850063" cy="27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24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7" b="68081"/>
          <a:stretch/>
        </p:blipFill>
        <p:spPr>
          <a:xfrm>
            <a:off x="431799" y="2439624"/>
            <a:ext cx="2301875" cy="14902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1" y="3070389"/>
            <a:ext cx="5378788" cy="274938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866899" y="2778930"/>
            <a:ext cx="180975" cy="19843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91000" y="5591175"/>
            <a:ext cx="276224" cy="9106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2452191"/>
            <a:ext cx="5476538" cy="33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25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601360"/>
            <a:ext cx="5371305" cy="332422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987025" y="5562600"/>
            <a:ext cx="594375" cy="171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381374" y="5064930"/>
            <a:ext cx="180975" cy="19843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2764225"/>
            <a:ext cx="5388770" cy="31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79" y="2508484"/>
            <a:ext cx="4834038" cy="32669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790825"/>
            <a:ext cx="5487787" cy="321944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26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장바구니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구매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4"/>
          <a:stretch/>
        </p:blipFill>
        <p:spPr>
          <a:xfrm>
            <a:off x="5781675" y="2790825"/>
            <a:ext cx="2460525" cy="28479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119047" y="4933950"/>
            <a:ext cx="843478" cy="2095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448800" y="5133975"/>
            <a:ext cx="209550" cy="16192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27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구매 정보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2" t="12500" r="6472" b="7030"/>
          <a:stretch/>
        </p:blipFill>
        <p:spPr>
          <a:xfrm>
            <a:off x="1225028" y="2328702"/>
            <a:ext cx="1174993" cy="21619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5" b="68044"/>
          <a:stretch/>
        </p:blipFill>
        <p:spPr>
          <a:xfrm>
            <a:off x="431800" y="4604250"/>
            <a:ext cx="2793583" cy="155154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676400" y="4632825"/>
            <a:ext cx="843478" cy="2095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95425" y="4114801"/>
            <a:ext cx="180975" cy="18097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00" y="1515834"/>
            <a:ext cx="4637571" cy="22655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3558360"/>
            <a:ext cx="5038991" cy="275024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429000" y="2215141"/>
            <a:ext cx="573435" cy="14623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5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28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b="66489"/>
          <a:stretch/>
        </p:blipFill>
        <p:spPr>
          <a:xfrm>
            <a:off x="431800" y="2439624"/>
            <a:ext cx="4594626" cy="196092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416421" y="3336580"/>
            <a:ext cx="488580" cy="15909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1" y="1065098"/>
            <a:ext cx="3497872" cy="19543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48" y="1277110"/>
            <a:ext cx="2377381" cy="17612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1" y="3470161"/>
            <a:ext cx="2952749" cy="27267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45" y="3470161"/>
            <a:ext cx="3015047" cy="2705517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157400" y="5947790"/>
            <a:ext cx="357700" cy="157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04000" y="1616286"/>
            <a:ext cx="344400" cy="12678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55800" y="1356739"/>
            <a:ext cx="378250" cy="16726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334053" y="5666461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/>
                </a:solidFill>
              </a:rPr>
              <a:t>3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72468" y="1329833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/>
                </a:solidFill>
              </a:rPr>
              <a:t>2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40695" y="1069460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2"/>
                </a:solidFill>
              </a:rPr>
              <a:t>1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10788" y="317852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73717" y="307153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27980" y="82154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29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Q&amp;A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b="66489"/>
          <a:stretch/>
        </p:blipFill>
        <p:spPr>
          <a:xfrm>
            <a:off x="431800" y="2439624"/>
            <a:ext cx="4594626" cy="196092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416420" y="3527080"/>
            <a:ext cx="488580" cy="15909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06" y="1310003"/>
            <a:ext cx="3848169" cy="16954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656" y="1153242"/>
            <a:ext cx="2543336" cy="1852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06" y="3211285"/>
            <a:ext cx="3319796" cy="2743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02" y="3211285"/>
            <a:ext cx="3413051" cy="27432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166925" y="5681090"/>
            <a:ext cx="357700" cy="15773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37057" y="2265831"/>
            <a:ext cx="344400" cy="12678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70100" y="1899664"/>
            <a:ext cx="378250" cy="16726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345775" y="5357925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/>
                </a:solidFill>
              </a:rPr>
              <a:t>3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07439" y="1958435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2"/>
                </a:solidFill>
              </a:rPr>
              <a:t>2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78486" y="1599748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2"/>
                </a:solidFill>
              </a:rPr>
              <a:t>1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42973" y="292594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5621" y="289911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39974" y="898703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3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주제 및 선정 배경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86" y="2598936"/>
            <a:ext cx="11339314" cy="2194694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dirty="0" smtClean="0"/>
              <a:t>AI</a:t>
            </a:r>
            <a:r>
              <a:rPr lang="ko-KR" altLang="en-US" dirty="0" smtClean="0"/>
              <a:t>기능에 중점을 두어 기본적인 웹 페이지 구현이 소홀해 질 수 있기 때문에 </a:t>
            </a:r>
            <a:endParaRPr lang="en-US" altLang="ko-KR" dirty="0"/>
          </a:p>
          <a:p>
            <a:pPr marL="0" indent="0" rtl="0">
              <a:buNone/>
            </a:pPr>
            <a:r>
              <a:rPr lang="ko-KR" altLang="en-US" dirty="0" smtClean="0"/>
              <a:t>기본적인 기능에 충실한 쇼핑몰 프로젝트를 선정</a:t>
            </a:r>
            <a:r>
              <a:rPr lang="en-US" altLang="ko-KR" dirty="0" smtClean="0"/>
              <a:t>, AI</a:t>
            </a:r>
            <a:r>
              <a:rPr lang="ko-KR" altLang="en-US" dirty="0" smtClean="0"/>
              <a:t>기능은 어디까지나 추가기능으로</a:t>
            </a:r>
            <a:r>
              <a:rPr lang="en-US" altLang="ko-KR" dirty="0" smtClean="0"/>
              <a:t>, </a:t>
            </a:r>
            <a:endParaRPr lang="en-US" altLang="ko-KR" dirty="0"/>
          </a:p>
          <a:p>
            <a:pPr marL="0" indent="0" rtl="0">
              <a:buNone/>
            </a:pPr>
            <a:r>
              <a:rPr lang="ko-KR" altLang="en-US" dirty="0" smtClean="0"/>
              <a:t>얼굴형에 어울리는 안경을 추천하는 안경 쇼핑몰로 주제를 선정</a:t>
            </a:r>
            <a:endParaRPr lang="en-US" altLang="ko-KR" dirty="0" smtClean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US" dirty="0"/>
          </a:p>
        </p:txBody>
      </p:sp>
      <p:sp>
        <p:nvSpPr>
          <p:cNvPr id="12" name="직사각형 11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7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30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리뷰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6" b="66489"/>
          <a:stretch/>
        </p:blipFill>
        <p:spPr>
          <a:xfrm>
            <a:off x="431800" y="2439624"/>
            <a:ext cx="4594626" cy="196092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416420" y="3727105"/>
            <a:ext cx="488580" cy="15909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15" y="1036867"/>
            <a:ext cx="3574832" cy="22417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651" y="2439624"/>
            <a:ext cx="2919341" cy="3687589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686425" y="1952625"/>
            <a:ext cx="1133476" cy="9144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9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31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리뷰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6" y="2378054"/>
            <a:ext cx="2373638" cy="3898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99" y="2100317"/>
            <a:ext cx="3496319" cy="427103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79026" y="5105400"/>
            <a:ext cx="142875" cy="952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50" y="2181059"/>
            <a:ext cx="4361688" cy="393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64450" y="2888332"/>
            <a:ext cx="511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본인이 작성한 글이거나 관리자일 경우에만 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수정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삭제 버튼이 보이도록 설계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1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32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리뷰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714624"/>
            <a:ext cx="5118806" cy="3209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606" y="2714624"/>
            <a:ext cx="4947757" cy="320992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791075" y="4038599"/>
            <a:ext cx="219075" cy="12382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53" y="957877"/>
            <a:ext cx="4081953" cy="1257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301" y="957877"/>
            <a:ext cx="4609691" cy="7292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8301" y="1943100"/>
            <a:ext cx="4609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구매한 상품에 대해서만 리뷰를 작성할 수 있게 설계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6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46" y="950181"/>
            <a:ext cx="4492004" cy="2415095"/>
          </a:xfrm>
          <a:prstGeom prst="rect">
            <a:avLst/>
          </a:prstGeom>
        </p:spPr>
      </p:pic>
      <p:pic>
        <p:nvPicPr>
          <p:cNvPr id="15" name="내용 개체 틀 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886074"/>
            <a:ext cx="4572621" cy="2762251"/>
          </a:xfr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33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추천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28825" y="4010025"/>
            <a:ext cx="314325" cy="17145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444550" y="4819650"/>
            <a:ext cx="336750" cy="2286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53" y="2966147"/>
            <a:ext cx="4362122" cy="31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34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추천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09" y="1359107"/>
            <a:ext cx="3768725" cy="3134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09" y="2008662"/>
            <a:ext cx="3043591" cy="4003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418489"/>
            <a:ext cx="6110940" cy="6229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64267"/>
            <a:ext cx="4092575" cy="2888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0475" y="2098682"/>
            <a:ext cx="274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Controller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925709" y="936208"/>
            <a:ext cx="274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detect.py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25708" y="1738222"/>
            <a:ext cx="274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</a:t>
            </a:r>
            <a:r>
              <a:rPr lang="en-US" altLang="ko-KR" sz="1200" dirty="0" smtClean="0"/>
              <a:t>etector_win.py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600575" y="3244767"/>
            <a:ext cx="21812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Base64</a:t>
            </a:r>
            <a:r>
              <a:rPr lang="ko-KR" altLang="en-US" sz="1200" dirty="0" smtClean="0"/>
              <a:t>로 인코딩한 이미지 값을 </a:t>
            </a:r>
            <a:r>
              <a:rPr lang="en-US" altLang="ko-KR" sz="1200" dirty="0" smtClean="0"/>
              <a:t>flask</a:t>
            </a:r>
            <a:r>
              <a:rPr lang="ko-KR" altLang="en-US" sz="1200" dirty="0" smtClean="0"/>
              <a:t>서버에 전송</a:t>
            </a:r>
            <a:endParaRPr lang="en-US" altLang="ko-KR" sz="1200" dirty="0" smtClean="0"/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endParaRPr lang="en-US" altLang="ko-KR" sz="1200" dirty="0" smtClean="0"/>
          </a:p>
          <a:p>
            <a:r>
              <a:rPr lang="en-US" altLang="ko-KR" sz="1200" dirty="0" smtClean="0"/>
              <a:t>3. Response</a:t>
            </a:r>
            <a:r>
              <a:rPr lang="ko-KR" altLang="en-US" sz="1200" dirty="0" smtClean="0"/>
              <a:t>라는 변수로 받은 </a:t>
            </a:r>
            <a:r>
              <a:rPr lang="en-US" altLang="ko-KR" sz="1200" dirty="0" smtClean="0"/>
              <a:t>return</a:t>
            </a:r>
            <a:r>
              <a:rPr lang="ko-KR" altLang="en-US" sz="1200" dirty="0" smtClean="0"/>
              <a:t>값을 읽어서 </a:t>
            </a:r>
            <a:r>
              <a:rPr lang="en-US" altLang="ko-KR" sz="1200" dirty="0" smtClean="0"/>
              <a:t>recommend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redirect</a:t>
            </a:r>
          </a:p>
          <a:p>
            <a:r>
              <a:rPr lang="en-US" altLang="ko-KR" sz="1200" dirty="0"/>
              <a:t>r</a:t>
            </a:r>
            <a:r>
              <a:rPr lang="en-US" altLang="ko-KR" sz="1200" dirty="0" smtClean="0"/>
              <a:t>eturn </a:t>
            </a:r>
            <a:r>
              <a:rPr lang="ko-KR" altLang="en-US" sz="1200" dirty="0" smtClean="0"/>
              <a:t>값은 </a:t>
            </a:r>
            <a:r>
              <a:rPr lang="en-US" altLang="ko-KR" sz="1200" dirty="0" smtClean="0"/>
              <a:t>0, 1, 2, 3</a:t>
            </a:r>
            <a:r>
              <a:rPr lang="ko-KR" altLang="en-US" sz="1200" dirty="0" smtClean="0"/>
              <a:t>으로 </a:t>
            </a:r>
            <a:endParaRPr lang="en-US" altLang="ko-KR" sz="1200" dirty="0" smtClean="0"/>
          </a:p>
          <a:p>
            <a:r>
              <a:rPr lang="en-US" altLang="ko-KR" sz="1200" dirty="0" smtClean="0"/>
              <a:t>0: </a:t>
            </a:r>
            <a:r>
              <a:rPr lang="ko-KR" altLang="en-US" sz="1200" dirty="0" smtClean="0"/>
              <a:t>긴 얼굴형</a:t>
            </a:r>
            <a:endParaRPr lang="en-US" altLang="ko-KR" sz="1200" dirty="0" smtClean="0"/>
          </a:p>
          <a:p>
            <a:r>
              <a:rPr lang="en-US" altLang="ko-KR" sz="1200" dirty="0" smtClean="0"/>
              <a:t>1: </a:t>
            </a:r>
            <a:r>
              <a:rPr lang="ko-KR" altLang="en-US" sz="1200" dirty="0" smtClean="0"/>
              <a:t>계란형 얼굴</a:t>
            </a:r>
            <a:endParaRPr lang="en-US" altLang="ko-KR" sz="1200" dirty="0" smtClean="0"/>
          </a:p>
          <a:p>
            <a:r>
              <a:rPr lang="en-US" altLang="ko-KR" sz="1200" dirty="0" smtClean="0"/>
              <a:t>2: </a:t>
            </a:r>
            <a:r>
              <a:rPr lang="ko-KR" altLang="en-US" sz="1200" dirty="0" smtClean="0"/>
              <a:t>둥근 얼굴</a:t>
            </a:r>
            <a:endParaRPr lang="en-US" altLang="ko-KR" sz="1200" dirty="0" smtClean="0"/>
          </a:p>
          <a:p>
            <a:r>
              <a:rPr lang="en-US" altLang="ko-KR" sz="1200" dirty="0" smtClean="0"/>
              <a:t>3: </a:t>
            </a:r>
            <a:r>
              <a:rPr lang="ko-KR" altLang="en-US" sz="1200" dirty="0" smtClean="0"/>
              <a:t>각진 얼굴</a:t>
            </a:r>
            <a:endParaRPr lang="en-US" altLang="ko-KR" sz="1200" dirty="0" smtClean="0"/>
          </a:p>
          <a:p>
            <a:r>
              <a:rPr lang="ko-KR" altLang="en-US" sz="1200" dirty="0" smtClean="0"/>
              <a:t>이다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0113209" y="3244767"/>
            <a:ext cx="218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Base64</a:t>
            </a:r>
            <a:r>
              <a:rPr lang="ko-KR" altLang="en-US" sz="1200" dirty="0" smtClean="0"/>
              <a:t>형태의 이미지 값을</a:t>
            </a:r>
            <a:endParaRPr lang="en-US" altLang="ko-KR" sz="1200" dirty="0" smtClean="0"/>
          </a:p>
          <a:p>
            <a:r>
              <a:rPr lang="ko-KR" altLang="en-US" sz="1200" dirty="0" smtClean="0"/>
              <a:t>다시 디코딩해서 이미지 분석</a:t>
            </a:r>
            <a:r>
              <a:rPr lang="en-US" altLang="ko-KR" sz="1200" dirty="0"/>
              <a:t>,</a:t>
            </a:r>
            <a:endParaRPr lang="en-US" altLang="ko-KR" sz="1200" dirty="0" smtClean="0"/>
          </a:p>
          <a:p>
            <a:r>
              <a:rPr lang="en-US" altLang="ko-KR" sz="1200" dirty="0" smtClean="0"/>
              <a:t>label</a:t>
            </a:r>
            <a:r>
              <a:rPr lang="ko-KR" altLang="en-US" sz="1200" dirty="0" smtClean="0"/>
              <a:t>폴더 안에 클래스와 </a:t>
            </a:r>
            <a:r>
              <a:rPr lang="ko-KR" altLang="en-US" sz="1200" dirty="0" err="1" smtClean="0"/>
              <a:t>크롭한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좌표값을</a:t>
            </a:r>
            <a:r>
              <a:rPr lang="ko-KR" altLang="en-US" sz="1200" dirty="0" smtClean="0"/>
              <a:t> 저장한 </a:t>
            </a:r>
            <a:r>
              <a:rPr lang="en-US" altLang="ko-KR" sz="1200" dirty="0" smtClean="0"/>
              <a:t>txt</a:t>
            </a:r>
            <a:r>
              <a:rPr lang="ko-KR" altLang="en-US" sz="1200" dirty="0" smtClean="0"/>
              <a:t>파일의 </a:t>
            </a:r>
            <a:r>
              <a:rPr lang="ko-KR" altLang="en-US" sz="1200" dirty="0" err="1" smtClean="0"/>
              <a:t>클래스값을</a:t>
            </a:r>
            <a:r>
              <a:rPr lang="ko-KR" altLang="en-US" sz="1200" dirty="0" smtClean="0"/>
              <a:t> 읽어서  </a:t>
            </a:r>
            <a:r>
              <a:rPr lang="en-US" altLang="ko-KR" sz="1200" dirty="0" smtClean="0"/>
              <a:t>return</a:t>
            </a:r>
            <a:r>
              <a:rPr lang="ko-KR" altLang="en-US" sz="1200" dirty="0" smtClean="0"/>
              <a:t>값으로 전송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389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35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32000" y="1515833"/>
            <a:ext cx="11328000" cy="4970971"/>
          </a:xfrm>
        </p:spPr>
        <p:txBody>
          <a:bodyPr/>
          <a:lstStyle/>
          <a:p>
            <a:r>
              <a:rPr lang="ko-KR" altLang="en-US" dirty="0" smtClean="0"/>
              <a:t>소셜 로그인 등의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기능이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기능은 실제 결제가 되는 것이 아니며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공지사항</a:t>
            </a:r>
            <a:r>
              <a:rPr lang="en-US" altLang="ko-KR" dirty="0" smtClean="0"/>
              <a:t>, Q&amp;A</a:t>
            </a:r>
            <a:r>
              <a:rPr lang="ko-KR" altLang="en-US" dirty="0"/>
              <a:t> </a:t>
            </a:r>
            <a:r>
              <a:rPr lang="ko-KR" altLang="en-US" dirty="0" smtClean="0"/>
              <a:t>기능은 미완성이다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리뷰 기능도 한 상품에 여러 번 리뷰를 작성 할 수 있다는 문제점이 있고</a:t>
            </a:r>
            <a:r>
              <a:rPr lang="en-US" altLang="ko-KR" dirty="0" smtClean="0"/>
              <a:t>, AI</a:t>
            </a:r>
            <a:r>
              <a:rPr lang="ko-KR" altLang="en-US" dirty="0" smtClean="0"/>
              <a:t>기능은 각진 얼굴의 데이터 비율이 커서 대부분의 경우 각진 얼굴로 인식하는 문제가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여러모로 부족한 부분이 있는 프로젝트였지만 프로그램의 전체 흐름과 </a:t>
            </a:r>
            <a:endParaRPr lang="en-US" altLang="ko-KR" dirty="0" smtClean="0"/>
          </a:p>
          <a:p>
            <a:r>
              <a:rPr lang="ko-KR" altLang="en-US" dirty="0" smtClean="0"/>
              <a:t>파일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서버로의 데이터 전송</a:t>
            </a:r>
            <a:r>
              <a:rPr lang="en-US" altLang="ko-KR" dirty="0" smtClean="0"/>
              <a:t>, AWS </a:t>
            </a:r>
            <a:r>
              <a:rPr lang="ko-KR" altLang="en-US" dirty="0" smtClean="0"/>
              <a:t>연결 등 모르던 기능들을 공부할 수 있는 기회가 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36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개인 추가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dirty="0" smtClean="0"/>
              <a:t>네이버 로그인</a:t>
            </a:r>
            <a:endParaRPr lang="ko-KR" altLang="en-US" dirty="0"/>
          </a:p>
        </p:txBody>
      </p:sp>
      <p:sp>
        <p:nvSpPr>
          <p:cNvPr id="9" name="직사각형 8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8" y="3047794"/>
            <a:ext cx="5189768" cy="25826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57" y="3047794"/>
            <a:ext cx="6090735" cy="28473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97257" y="2616642"/>
            <a:ext cx="4609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Verify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값을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으로 구분해서 일반로그인이 안되게 처리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5958" y="2640059"/>
            <a:ext cx="4609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식별 아이디를 받아서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mid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를 조회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7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37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개인 추가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dirty="0" smtClean="0"/>
              <a:t>네이버 로그인</a:t>
            </a:r>
            <a:endParaRPr lang="ko-KR" altLang="en-US" dirty="0"/>
          </a:p>
        </p:txBody>
      </p:sp>
      <p:sp>
        <p:nvSpPr>
          <p:cNvPr id="9" name="직사각형 8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2768138"/>
            <a:ext cx="4835190" cy="29255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14" y="1875834"/>
            <a:ext cx="5079439" cy="397663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734052" y="5304905"/>
            <a:ext cx="906923" cy="17318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47616" y="4797829"/>
            <a:ext cx="2178769" cy="31449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32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38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개인 추가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dirty="0" smtClean="0"/>
              <a:t>네이버 로그인</a:t>
            </a:r>
            <a:endParaRPr lang="ko-KR" altLang="en-US" dirty="0"/>
          </a:p>
        </p:txBody>
      </p:sp>
      <p:sp>
        <p:nvSpPr>
          <p:cNvPr id="9" name="직사각형 8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7" y="2601360"/>
            <a:ext cx="4529629" cy="3289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94" y="2601360"/>
            <a:ext cx="6108965" cy="34253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07030" y="1823098"/>
            <a:ext cx="4609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첫 로그인 시 가입 절차 후 바로 로그인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1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39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개인 추가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dirty="0" smtClean="0"/>
              <a:t>네이버 로그인</a:t>
            </a:r>
            <a:endParaRPr lang="ko-KR" altLang="en-US" dirty="0"/>
          </a:p>
        </p:txBody>
      </p:sp>
      <p:sp>
        <p:nvSpPr>
          <p:cNvPr id="9" name="직사각형 8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785" y="1128664"/>
            <a:ext cx="8127055" cy="22961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5"/>
          <a:stretch/>
        </p:blipFill>
        <p:spPr>
          <a:xfrm>
            <a:off x="3710704" y="3424844"/>
            <a:ext cx="8075215" cy="2885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959" y="2541253"/>
            <a:ext cx="3402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Callback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에서 정보를 받은 후 </a:t>
            </a:r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naverLogin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으로 바로 이동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DB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에 정보가 없을 경우 </a:t>
            </a:r>
            <a:r>
              <a:rPr lang="ko-KR" altLang="en-US" sz="1200" dirty="0" err="1" smtClean="0">
                <a:solidFill>
                  <a:schemeClr val="accent1">
                    <a:lumMod val="50000"/>
                  </a:schemeClr>
                </a:solidFill>
              </a:rPr>
              <a:t>가입화면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accent1">
                    <a:lumMod val="50000"/>
                  </a:schemeClr>
                </a:solidFill>
              </a:rPr>
              <a:t>아닐경우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 로그인</a:t>
            </a:r>
            <a:endParaRPr lang="en-US" altLang="ko-KR" sz="12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5896" y="805499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2"/>
                </a:solidFill>
              </a:rPr>
              <a:t>1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7911" y="3132180"/>
            <a:ext cx="16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2"/>
                </a:solidFill>
              </a:rPr>
              <a:t>2</a:t>
            </a:r>
            <a:endParaRPr lang="ko-KR" altLang="en-US" sz="1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5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구현 내용 및 기대효과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1176356"/>
            <a:ext cx="3634443" cy="2195512"/>
          </a:xfr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</a:t>
            </a:fld>
            <a:endParaRPr lang="ko-KR" altLang="en-US" dirty="0"/>
          </a:p>
        </p:txBody>
      </p:sp>
      <p:sp>
        <p:nvSpPr>
          <p:cNvPr id="12" name="직사각형 11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78" y="1176356"/>
            <a:ext cx="3701522" cy="19900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78" y="3442101"/>
            <a:ext cx="3701522" cy="265360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7570203" y="1810165"/>
            <a:ext cx="488275" cy="4112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9684328" y="2870060"/>
            <a:ext cx="457199" cy="5018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431800" y="2485906"/>
            <a:ext cx="3093648" cy="21946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AI</a:t>
            </a:r>
            <a:r>
              <a:rPr lang="ko-KR" altLang="en-US" dirty="0" smtClean="0"/>
              <a:t>기술을 이용해 얼굴형을 인식하여 얼굴형에 따라 어울리는 안경을 추천해주는 기능</a:t>
            </a:r>
            <a:endParaRPr lang="en-US" altLang="ko-KR" dirty="0" smtClean="0"/>
          </a:p>
          <a:p>
            <a:r>
              <a:rPr lang="ko-KR" altLang="en-US" dirty="0" smtClean="0"/>
              <a:t>이를 이용해 사용자의 흥미를 유발하여 이용자 수 증가를 기대할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91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40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156966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개인 추가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dirty="0" smtClean="0"/>
              <a:t>네이버 로그아웃</a:t>
            </a:r>
            <a:endParaRPr lang="ko-KR" altLang="en-US" dirty="0"/>
          </a:p>
        </p:txBody>
      </p:sp>
      <p:sp>
        <p:nvSpPr>
          <p:cNvPr id="9" name="직사각형 8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485906"/>
            <a:ext cx="9252527" cy="3757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35760" y="1936077"/>
            <a:ext cx="460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네이버 로그아웃 팝업을 띄우는 것으로 네이버 로그아웃 후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logout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컨트롤러로 이동해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</a:rPr>
              <a:t>session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</a:rPr>
              <a:t>삭제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개체 틀 31" descr="박수치기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14" name="제목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ct val="90000"/>
              </a:lnSpc>
            </a:pPr>
            <a:r>
              <a:rPr lang="ko-KR" altLang="en-US" sz="5200" dirty="0"/>
              <a:t>감사합니다</a:t>
            </a:r>
            <a:r>
              <a:rPr lang="en-US" altLang="ko-KR" sz="5200" dirty="0"/>
              <a:t>!</a:t>
            </a:r>
            <a:endParaRPr lang="ko-KR" altLang="en-ZA" sz="52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ko-KR" altLang="en-US" sz="1800" dirty="0" err="1" smtClean="0"/>
              <a:t>김정빈</a:t>
            </a:r>
            <a:endParaRPr lang="ko-KR" altLang="en-US" sz="1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ko-KR" sz="1800" dirty="0" smtClean="0"/>
              <a:t>+82 10 9268 1882</a:t>
            </a:r>
            <a:endParaRPr lang="en-US" altLang="ko-KR" sz="18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ko-KR" sz="1800" dirty="0" smtClean="0"/>
              <a:t>tw1300@naver.com</a:t>
            </a:r>
            <a:endParaRPr lang="en-US" altLang="ko-KR" sz="180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ko-KR" altLang="en-US" sz="1800" dirty="0" err="1" smtClean="0"/>
              <a:t>우리인재개발원</a:t>
            </a:r>
            <a:endParaRPr lang="ko-KR" altLang="en-ZA" sz="180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41</a:t>
            </a:fld>
            <a:endParaRPr lang="ko-KR" altLang="en-ZA" dirty="0"/>
          </a:p>
        </p:txBody>
      </p:sp>
      <p:pic>
        <p:nvPicPr>
          <p:cNvPr id="8" name="그래픽 7" descr="사용자" title="아이콘 - 발표자 이름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pic>
        <p:nvPicPr>
          <p:cNvPr id="10" name="그래픽 9" descr="휴대폰" title="아이콘 - 발표자 전화 번호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85495" y="4355103"/>
            <a:ext cx="218900" cy="218900"/>
          </a:xfrm>
          <a:prstGeom prst="rect">
            <a:avLst/>
          </a:prstGeom>
        </p:spPr>
      </p:pic>
      <p:pic>
        <p:nvPicPr>
          <p:cNvPr id="9" name="그래픽 8" descr="봉투" title="발표자 전자 메일 아이콘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85495" y="4703551"/>
            <a:ext cx="218900" cy="218900"/>
          </a:xfrm>
          <a:prstGeom prst="rect">
            <a:avLst/>
          </a:prstGeom>
        </p:spPr>
      </p:pic>
      <p:pic>
        <p:nvPicPr>
          <p:cNvPr id="11" name="그래픽 10" descr="링크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72552" y="5040763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개발 환경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US" dirty="0"/>
          </a:p>
        </p:txBody>
      </p:sp>
      <p:sp>
        <p:nvSpPr>
          <p:cNvPr id="12" name="직사각형 11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52" y="2701889"/>
            <a:ext cx="1932708" cy="12884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79" y="4252179"/>
            <a:ext cx="2275840" cy="12801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76" y="4078792"/>
            <a:ext cx="1309326" cy="1621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22" y="2725444"/>
            <a:ext cx="1260616" cy="12606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17" y="4219627"/>
            <a:ext cx="1339626" cy="13396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34" y="2725444"/>
            <a:ext cx="2415975" cy="13589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59" y="2823813"/>
            <a:ext cx="1545474" cy="11622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62" y="4609884"/>
            <a:ext cx="2282419" cy="119827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1" y="2832436"/>
            <a:ext cx="1901178" cy="4467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5" y="4603620"/>
            <a:ext cx="1204534" cy="1204534"/>
          </a:xfrm>
          <a:prstGeom prst="rect">
            <a:avLst/>
          </a:prstGeom>
        </p:spPr>
      </p:pic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056208"/>
              </p:ext>
            </p:extLst>
          </p:nvPr>
        </p:nvGraphicFramePr>
        <p:xfrm>
          <a:off x="598409" y="3280189"/>
          <a:ext cx="1416002" cy="141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비트맵 이미지" r:id="rId14" imgW="2438280" imgH="2438280" progId="Paint.Picture">
                  <p:embed/>
                </p:oleObj>
              </mc:Choice>
              <mc:Fallback>
                <p:oleObj name="비트맵 이미지" r:id="rId14" imgW="2438280" imgH="2438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8409" y="3280189"/>
                        <a:ext cx="1416002" cy="141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576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사용 기술</a:t>
            </a:r>
            <a:endParaRPr lang="ko-KR" altLang="en-US" dirty="0"/>
          </a:p>
        </p:txBody>
      </p:sp>
      <p:sp>
        <p:nvSpPr>
          <p:cNvPr id="22" name="직사각형 21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935560" y="2100317"/>
            <a:ext cx="1984175" cy="114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893" y="4164528"/>
            <a:ext cx="1643626" cy="16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829829"/>
              </p:ext>
            </p:extLst>
          </p:nvPr>
        </p:nvGraphicFramePr>
        <p:xfrm>
          <a:off x="1164392" y="1792818"/>
          <a:ext cx="9649072" cy="393208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27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1" u="none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강진혁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공지사항  기능 구현</a:t>
                      </a:r>
                      <a:endParaRPr kumimoji="0" lang="ko-KR" altLang="en-US" sz="1600" i="1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en-US" altLang="ko-KR" sz="1600" b="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r>
                        <a:rPr kumimoji="0" lang="ko-KR" altLang="en-US" sz="1600" b="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kumimoji="0" lang="ko-KR" altLang="en-US" sz="1600" i="1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김도아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로그인 기능 구현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관리자 페이지 구현</a:t>
                      </a:r>
                      <a:endPara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구매관련 기능 구현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김정빈</a:t>
                      </a:r>
                      <a:endPara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상품 관련 기능 구현</a:t>
                      </a:r>
                      <a:endParaRPr kumimoji="0" lang="ko-KR" altLang="en-US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리뷰 기능 구현</a:t>
                      </a:r>
                      <a:endPara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en-US" altLang="ko-KR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구축</a:t>
                      </a:r>
                      <a:endParaRPr kumimoji="0" lang="ko-K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8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40139"/>
              </p:ext>
            </p:extLst>
          </p:nvPr>
        </p:nvGraphicFramePr>
        <p:xfrm>
          <a:off x="836189" y="1782748"/>
          <a:ext cx="10153129" cy="37486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5/31(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6/8(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 및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주제 선정</a:t>
                      </a:r>
                      <a:endParaRPr lang="en-US" altLang="ko-KR" sz="150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구조 설계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/9(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6/12(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필요 기능 정의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데이터베이스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ERD</a:t>
                      </a:r>
                      <a:r>
                        <a:rPr lang="ko-KR" altLang="en-US" sz="1500" b="0" i="1" u="none" spc="-10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기본 구조 설계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기본 기능 구현</a:t>
                      </a:r>
                      <a:endParaRPr kumimoji="0" lang="ko-KR" altLang="en-US" sz="150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/13(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7/10(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쇼핑몰 기본 기능 구현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기본 기능 구현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AI</a:t>
                      </a: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기능 구현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/27(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6/30(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데이터셋</a:t>
                      </a:r>
                      <a:r>
                        <a:rPr lang="ko-KR" altLang="en-US" sz="1500" b="0" i="1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 작성 및 기능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1500" b="0" i="1" u="none" strike="noStrik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기능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AWS </a:t>
                      </a:r>
                      <a:r>
                        <a:rPr kumimoji="0" lang="ko-KR" altLang="en-US" sz="1500" b="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구축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/3(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7/7(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AWS </a:t>
                      </a:r>
                      <a:r>
                        <a:rPr lang="ko-KR" altLang="en-US" sz="1500" b="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구축</a:t>
                      </a:r>
                      <a:r>
                        <a:rPr lang="en-US" altLang="ko-KR" sz="1500" b="0" i="1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1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및 연결</a:t>
                      </a:r>
                      <a:endParaRPr lang="en-US" altLang="ko-KR" sz="1500" b="0" i="1" u="none" strike="noStrik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EC2,</a:t>
                      </a:r>
                      <a:r>
                        <a:rPr lang="en-US" altLang="ko-KR" sz="1500" i="1" u="none" strike="noStrike" spc="-1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RDS, S3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pc="-10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/31(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7/10(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53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8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데이터베이스 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ERD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64" y="995047"/>
            <a:ext cx="7393851" cy="51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9</a:t>
            </a:fld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/>
          <a:lstStyle/>
          <a:p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회원 가입</a:t>
            </a:r>
            <a:endParaRPr lang="ko-KR" altLang="en-US" dirty="0"/>
          </a:p>
        </p:txBody>
      </p:sp>
      <p:sp>
        <p:nvSpPr>
          <p:cNvPr id="14" name="직사각형 13" descr="왼쪽 강조 블록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5" b="59990"/>
          <a:stretch/>
        </p:blipFill>
        <p:spPr>
          <a:xfrm>
            <a:off x="431800" y="2955949"/>
            <a:ext cx="3285857" cy="222002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16209" y="3000979"/>
            <a:ext cx="392935" cy="15952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47" y="1717167"/>
            <a:ext cx="4775571" cy="34588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00" y="1717167"/>
            <a:ext cx="4698093" cy="345880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809074" y="4867880"/>
            <a:ext cx="305851" cy="18037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222_TF16411250" id="{51E6D7ED-458D-4FF1-9877-0FB2CC5BC2C1}" vid="{A80F045F-203B-4137-A8C6-BD116D958C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fb0879af-3eba-417a-a55a-ffe6dcd6ca77"/>
    <ds:schemaRef ds:uri="6dc4bcd6-49db-4c07-9060-8acfc67cef9f"/>
    <ds:schemaRef ds:uri="http://purl.org/dc/terms/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EA13E14-93A6-4341-AB87-A59B2D9E00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924</Words>
  <Application>Microsoft Office PowerPoint</Application>
  <PresentationFormat>와이드스크린</PresentationFormat>
  <Paragraphs>320</Paragraphs>
  <Slides>41</Slides>
  <Notes>41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HY견고딕</vt:lpstr>
      <vt:lpstr>맑은 고딕</vt:lpstr>
      <vt:lpstr>휴먼둥근헤드라인</vt:lpstr>
      <vt:lpstr>Arial</vt:lpstr>
      <vt:lpstr>Candara</vt:lpstr>
      <vt:lpstr>Times New Roman</vt:lpstr>
      <vt:lpstr>Wingdings</vt:lpstr>
      <vt:lpstr>Office 테마</vt:lpstr>
      <vt:lpstr>비트맵 이미지</vt:lpstr>
      <vt:lpstr>SHOP(안경 쇼핑몰)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2023-07-10T07:37:24Z</dcterms:created>
  <dcterms:modified xsi:type="dcterms:W3CDTF">2023-07-25T00:40:26Z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